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5" r:id="rId19"/>
    <p:sldId id="276" r:id="rId20"/>
    <p:sldId id="278" r:id="rId21"/>
    <p:sldId id="284" r:id="rId22"/>
    <p:sldId id="285" r:id="rId23"/>
    <p:sldId id="281" r:id="rId24"/>
    <p:sldId id="282" r:id="rId25"/>
    <p:sldId id="286" r:id="rId26"/>
    <p:sldId id="283" r:id="rId27"/>
    <p:sldId id="272" r:id="rId28"/>
    <p:sldId id="273" r:id="rId29"/>
    <p:sldId id="27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EDB"/>
          </a:solidFill>
        </a:fill>
      </a:tcStyle>
    </a:wholeTbl>
    <a:band2H>
      <a:tcTxStyle/>
      <a:tcStyle>
        <a:tcBdr/>
        <a:fill>
          <a:solidFill>
            <a:srgbClr val="E8F6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1EE"/>
          </a:solidFill>
        </a:fill>
      </a:tcStyle>
    </a:wholeTbl>
    <a:band2H>
      <a:tcTxStyle/>
      <a:tcStyle>
        <a:tcBdr/>
        <a:fill>
          <a:solidFill>
            <a:srgbClr val="F0EA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9CF"/>
          </a:solidFill>
        </a:fill>
      </a:tcStyle>
    </a:wholeTbl>
    <a:band2H>
      <a:tcTxStyle/>
      <a:tcStyle>
        <a:tcBdr/>
        <a:fill>
          <a:solidFill>
            <a:srgbClr val="ECF4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52" name="Rectangle 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7C96A3"/>
                </a:solidFill>
              </a:defRPr>
            </a:lvl1pPr>
            <a:lvl2pPr marL="0" indent="4572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2pPr>
            <a:lvl3pPr marL="0" indent="9144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3pPr>
            <a:lvl4pPr marL="0" indent="13716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4pPr>
            <a:lvl5pPr marL="0" indent="18288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3" y="5477191"/>
            <a:ext cx="244287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3"/>
            <a:ext cx="9912356" cy="819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2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6"/>
            <a:ext cx="9912355" cy="3299779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3" y="5124020"/>
            <a:ext cx="9910860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3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800"/>
            </a:pPr>
            <a:endParaRPr/>
          </a:p>
        </p:txBody>
      </p:sp>
      <p:sp>
        <p:nvSpPr>
          <p:cNvPr id="250" name="TextBox 59"/>
          <p:cNvSpPr txBox="1"/>
          <p:nvPr/>
        </p:nvSpPr>
        <p:spPr>
          <a:xfrm>
            <a:off x="903512" y="426612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251" name="TextBox 60"/>
          <p:cNvSpPr txBox="1"/>
          <p:nvPr/>
        </p:nvSpPr>
        <p:spPr>
          <a:xfrm>
            <a:off x="10537369" y="2459189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2" cy="251183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3" y="4657654"/>
            <a:ext cx="9904506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2"/>
            <a:ext cx="3196901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7" y="3360263"/>
            <a:ext cx="3208736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6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27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3" y="3363435"/>
            <a:ext cx="3195831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1" y="2674462"/>
            <a:ext cx="3194969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27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1" y="3360263"/>
            <a:ext cx="3194969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7"/>
            <a:ext cx="3195242" cy="8178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8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000" cap="all"/>
            </a:pPr>
            <a:endParaRPr/>
          </a:p>
        </p:txBody>
      </p:sp>
      <p:sp>
        <p:nvSpPr>
          <p:cNvPr id="28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1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1" cy="8103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8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000" cap="all"/>
            </a:pPr>
            <a:endParaRPr/>
          </a:p>
        </p:txBody>
      </p:sp>
      <p:sp>
        <p:nvSpPr>
          <p:cNvPr id="29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1" y="2666998"/>
            <a:ext cx="3194970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1" y="4980854"/>
            <a:ext cx="3194969" cy="8103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1" cy="518160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7"/>
          <p:cNvGrpSpPr/>
          <p:nvPr/>
        </p:nvGrpSpPr>
        <p:grpSpPr>
          <a:xfrm>
            <a:off x="-14288" y="0"/>
            <a:ext cx="12053888" cy="6858001"/>
            <a:chOff x="0" y="0"/>
            <a:chExt cx="12053887" cy="6858000"/>
          </a:xfrm>
        </p:grpSpPr>
        <p:grpSp>
          <p:nvGrpSpPr>
            <p:cNvPr id="143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117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8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9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1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3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4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5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4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14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457200">
              <a:buSzTx/>
              <a:buFontTx/>
              <a:buNone/>
              <a:defRPr sz="1800" cap="all"/>
            </a:lvl2pPr>
            <a:lvl3pPr marL="0" indent="914400">
              <a:buSzTx/>
              <a:buFontTx/>
              <a:buNone/>
              <a:defRPr sz="1800" cap="all"/>
            </a:lvl3pPr>
            <a:lvl4pPr marL="0" indent="1371600">
              <a:buSzTx/>
              <a:buFontTx/>
              <a:buNone/>
              <a:defRPr sz="1800" cap="all"/>
            </a:lvl4pPr>
            <a:lvl5pPr marL="0" indent="182880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5"/>
            <a:ext cx="4878391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5"/>
            <a:ext cx="4649784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0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5"/>
            <a:ext cx="3856039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9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1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7380720" y="609600"/>
            <a:ext cx="3666691" cy="51816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5"/>
            <a:ext cx="5934513" cy="354171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8" y="0"/>
            <a:ext cx="12053888" cy="6858001"/>
            <a:chOff x="0" y="0"/>
            <a:chExt cx="12053887" cy="6858000"/>
          </a:xfrm>
        </p:grpSpPr>
        <p:grpSp>
          <p:nvGrpSpPr>
            <p:cNvPr id="2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9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2" y="5950266"/>
            <a:ext cx="244288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vmaker.tw/archives/397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igital.report/novogodnie-tsifrovyie-skazki-iskusstvennyiy-intellekt/robot-cyborg-touching-shape-of-key-circuit-board-light-line-security-technology-grow-artificial-intelligence_blglvnxwg_thumbnail-full11/" TargetMode="Externa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www.createdebate.com/debate/show/Should_we_use_AI_to_defend_Trump_s_border_wal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hubspot.com/marketing/twitter-response-time-data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ANALYTICS &amp; NLP – AN INTRODUCTION</a:t>
            </a:r>
            <a:endParaRPr dirty="0"/>
          </a:p>
        </p:txBody>
      </p:sp>
      <p:sp>
        <p:nvSpPr>
          <p:cNvPr id="32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3602037"/>
            <a:ext cx="8791576" cy="1655762"/>
          </a:xfrm>
          <a:prstGeom prst="rect">
            <a:avLst/>
          </a:prstGeom>
        </p:spPr>
        <p:txBody>
          <a:bodyPr/>
          <a:lstStyle/>
          <a:p>
            <a:r>
              <a:t> - </a:t>
            </a:r>
            <a:r>
              <a:rPr sz="2400"/>
              <a:t>AISWARYA RAMACHANDRAN</a:t>
            </a:r>
          </a:p>
        </p:txBody>
      </p:sp>
      <p:sp>
        <p:nvSpPr>
          <p:cNvPr id="321" name="TextBox 12"/>
          <p:cNvSpPr txBox="1"/>
          <p:nvPr/>
        </p:nvSpPr>
        <p:spPr>
          <a:xfrm>
            <a:off x="609600" y="6858000"/>
            <a:ext cx="10972800" cy="21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u="sng">
                <a:solidFill>
                  <a:srgbClr val="22FFFF"/>
                </a:solidFill>
                <a:uFill>
                  <a:solidFill>
                    <a:srgbClr val="22FFFF"/>
                  </a:solidFill>
                </a:uFill>
                <a:hlinkClick r:id="rId2"/>
              </a:rPr>
              <a:t>This Photo</a:t>
            </a:r>
            <a:r>
              <a:t> by Unknown Author is licensed under </a:t>
            </a:r>
            <a:r>
              <a:rPr u="sng">
                <a:solidFill>
                  <a:srgbClr val="22FFFF"/>
                </a:solidFill>
                <a:uFill>
                  <a:solidFill>
                    <a:srgbClr val="22FFFF"/>
                  </a:solidFill>
                </a:uFill>
                <a:hlinkClick r:id="rId3"/>
              </a:rPr>
              <a:t>CC BY-SA-NC</a:t>
            </a:r>
          </a:p>
        </p:txBody>
      </p:sp>
      <p:sp>
        <p:nvSpPr>
          <p:cNvPr id="322" name="TextBox 15"/>
          <p:cNvSpPr txBox="1"/>
          <p:nvPr/>
        </p:nvSpPr>
        <p:spPr>
          <a:xfrm>
            <a:off x="1098142" y="7008000"/>
            <a:ext cx="1029571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u="sng">
                <a:solidFill>
                  <a:srgbClr val="22FFFF"/>
                </a:solidFill>
                <a:uFill>
                  <a:solidFill>
                    <a:srgbClr val="22FFFF"/>
                  </a:solidFill>
                </a:uFill>
                <a:hlinkClick r:id="rId4"/>
              </a:rPr>
              <a:t>This Photo</a:t>
            </a:r>
            <a:r>
              <a:t> by Unknown Author is licensed under </a:t>
            </a:r>
            <a:r>
              <a:rPr u="sng">
                <a:solidFill>
                  <a:srgbClr val="22FFFF"/>
                </a:solidFill>
                <a:uFill>
                  <a:solidFill>
                    <a:srgbClr val="22FFFF"/>
                  </a:solidFill>
                </a:uFill>
                <a:hlinkClick r:id="rId5"/>
              </a:rPr>
              <a:t>CC BY</a:t>
            </a:r>
          </a:p>
        </p:txBody>
      </p:sp>
      <p:sp>
        <p:nvSpPr>
          <p:cNvPr id="323" name="TextBox 18"/>
          <p:cNvSpPr txBox="1"/>
          <p:nvPr/>
        </p:nvSpPr>
        <p:spPr>
          <a:xfrm>
            <a:off x="300000" y="7158000"/>
            <a:ext cx="1219200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u="sng">
                <a:solidFill>
                  <a:srgbClr val="22FFFF"/>
                </a:solidFill>
                <a:uFill>
                  <a:solidFill>
                    <a:srgbClr val="22FFFF"/>
                  </a:solidFill>
                </a:uFill>
                <a:hlinkClick r:id="rId6"/>
              </a:rPr>
              <a:t>This Photo</a:t>
            </a:r>
            <a:r>
              <a:t> by Unknown Author is licensed under </a:t>
            </a:r>
            <a:r>
              <a:rPr u="sng">
                <a:solidFill>
                  <a:srgbClr val="22FFFF"/>
                </a:solidFill>
                <a:uFill>
                  <a:solidFill>
                    <a:srgbClr val="22FFFF"/>
                  </a:solidFill>
                </a:uFill>
                <a:hlinkClick r:id="rId5"/>
              </a:rPr>
              <a:t>CC BY</a:t>
            </a:r>
          </a:p>
        </p:txBody>
      </p:sp>
      <p:pic>
        <p:nvPicPr>
          <p:cNvPr id="324" name="Picture 20" descr="Picture 2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57303" y="3519004"/>
            <a:ext cx="3534698" cy="3338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981683"/>
          </a:xfrm>
          <a:prstGeom prst="rect">
            <a:avLst/>
          </a:prstGeom>
        </p:spPr>
        <p:txBody>
          <a:bodyPr/>
          <a:lstStyle/>
          <a:p>
            <a:r>
              <a:t>Careers Growth</a:t>
            </a:r>
          </a:p>
        </p:txBody>
      </p:sp>
      <p:pic>
        <p:nvPicPr>
          <p:cNvPr id="3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412" y="1428930"/>
            <a:ext cx="4838272" cy="2346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1302" y="1428928"/>
            <a:ext cx="4838274" cy="2405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412" y="4022823"/>
            <a:ext cx="4838274" cy="2653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1302" y="3992576"/>
            <a:ext cx="4995557" cy="2656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1" animBg="1" advAuto="0"/>
      <p:bldP spid="358" grpId="2" animBg="1" advAuto="0"/>
      <p:bldP spid="359" grpId="3" animBg="1" advAuto="0"/>
      <p:bldP spid="360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834199"/>
          </a:xfrm>
          <a:prstGeom prst="rect">
            <a:avLst/>
          </a:prstGeom>
        </p:spPr>
        <p:txBody>
          <a:bodyPr/>
          <a:lstStyle/>
          <a:p>
            <a:r>
              <a:t>Careers &amp; Skills</a:t>
            </a:r>
          </a:p>
        </p:txBody>
      </p:sp>
      <p:pic>
        <p:nvPicPr>
          <p:cNvPr id="3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509" y="1452715"/>
            <a:ext cx="4800601" cy="2455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0639" y="1465883"/>
            <a:ext cx="5131207" cy="2441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4509" y="4136992"/>
            <a:ext cx="4800601" cy="2536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80640" y="4136992"/>
            <a:ext cx="5131209" cy="2499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1" animBg="1" advAuto="0"/>
      <p:bldP spid="364" grpId="2" animBg="1" advAuto="0"/>
      <p:bldP spid="365" grpId="3" animBg="1" advAuto="0"/>
      <p:bldP spid="366" grpId="4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789954"/>
          </a:xfrm>
          <a:prstGeom prst="rect">
            <a:avLst/>
          </a:prstGeom>
        </p:spPr>
        <p:txBody>
          <a:bodyPr/>
          <a:lstStyle/>
          <a:p>
            <a:r>
              <a:t>Skills</a:t>
            </a:r>
          </a:p>
        </p:txBody>
      </p:sp>
      <p:pic>
        <p:nvPicPr>
          <p:cNvPr id="3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413" y="1253612"/>
            <a:ext cx="4723531" cy="5368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4412" y="1253612"/>
            <a:ext cx="5343460" cy="5272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Data-Science-vs.-Data-Analytics-vs.-Machine-Learning1.jpg" descr="Data-Science-vs.-Data-Analytics-vs.-Machine-Learnin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31750"/>
            <a:ext cx="10769600" cy="679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img05-s-jpgfdb949af16f544ceb8143b0a9f7ee46c.jpg" descr="img05-s-jpgfdb949af16f544ceb8143b0a9f7ee46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135" y="659551"/>
            <a:ext cx="10196087" cy="5728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DATA SCIENCE FRAMEWORK 1"/>
          <p:cNvSpPr txBox="1">
            <a:spLocks noGrp="1"/>
          </p:cNvSpPr>
          <p:nvPr>
            <p:ph type="title"/>
          </p:nvPr>
        </p:nvSpPr>
        <p:spPr>
          <a:xfrm>
            <a:off x="1143001" y="304683"/>
            <a:ext cx="9905998" cy="1478571"/>
          </a:xfrm>
          <a:prstGeom prst="rect">
            <a:avLst/>
          </a:prstGeom>
        </p:spPr>
        <p:txBody>
          <a:bodyPr/>
          <a:lstStyle/>
          <a:p>
            <a:r>
              <a:t>DATA SCIENCE FRAMEWORK 1</a:t>
            </a:r>
          </a:p>
        </p:txBody>
      </p:sp>
      <p:pic>
        <p:nvPicPr>
          <p:cNvPr id="377" name="page5image53539840.png" descr="page5image535398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343" y="1455666"/>
            <a:ext cx="5307128" cy="5200985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xt"/>
          <p:cNvSpPr txBox="1"/>
          <p:nvPr/>
        </p:nvSpPr>
        <p:spPr>
          <a:xfrm>
            <a:off x="3994179" y="1931172"/>
            <a:ext cx="1803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DATA SCIENCE FRAMEWORK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FRAMEWORK 2</a:t>
            </a:r>
          </a:p>
        </p:txBody>
      </p:sp>
      <p:sp>
        <p:nvSpPr>
          <p:cNvPr id="381" name="Oval 4"/>
          <p:cNvSpPr/>
          <p:nvPr/>
        </p:nvSpPr>
        <p:spPr>
          <a:xfrm>
            <a:off x="6756695" y="2520538"/>
            <a:ext cx="1330715" cy="133134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B71E42"/>
            </a:solidFill>
          </a:ln>
        </p:spPr>
        <p:txBody>
          <a:bodyPr lIns="45719" rIns="45719" anchor="ctr"/>
          <a:lstStyle/>
          <a:p>
            <a:pPr algn="ctr" defTabSz="444500">
              <a:lnSpc>
                <a:spcPct val="90000"/>
              </a:lnSpc>
              <a:spcBef>
                <a:spcPts val="700"/>
              </a:spcBef>
              <a:defRPr sz="1000">
                <a:solidFill>
                  <a:srgbClr val="34342B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endParaRPr/>
          </a:p>
        </p:txBody>
      </p:sp>
      <p:sp>
        <p:nvSpPr>
          <p:cNvPr id="382" name="Oval 5"/>
          <p:cNvSpPr/>
          <p:nvPr/>
        </p:nvSpPr>
        <p:spPr>
          <a:xfrm>
            <a:off x="5115273" y="3564664"/>
            <a:ext cx="1330715" cy="1331346"/>
          </a:xfrm>
          <a:prstGeom prst="ellipse">
            <a:avLst/>
          </a:prstGeom>
          <a:solidFill>
            <a:srgbClr val="FFFFFF"/>
          </a:solidFill>
          <a:ln w="15875">
            <a:solidFill>
              <a:srgbClr val="B71E42"/>
            </a:solidFill>
          </a:ln>
        </p:spPr>
        <p:txBody>
          <a:bodyPr lIns="45719" rIns="45719" anchor="ctr"/>
          <a:lstStyle/>
          <a:p>
            <a:pPr algn="ctr" defTabSz="444500">
              <a:lnSpc>
                <a:spcPct val="90000"/>
              </a:lnSpc>
              <a:spcBef>
                <a:spcPts val="700"/>
              </a:spcBef>
              <a:defRPr sz="1000">
                <a:solidFill>
                  <a:srgbClr val="34342B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endParaRPr/>
          </a:p>
        </p:txBody>
      </p:sp>
      <p:grpSp>
        <p:nvGrpSpPr>
          <p:cNvPr id="387" name="Group 6"/>
          <p:cNvGrpSpPr/>
          <p:nvPr/>
        </p:nvGrpSpPr>
        <p:grpSpPr>
          <a:xfrm>
            <a:off x="1900552" y="5093070"/>
            <a:ext cx="1198193" cy="1254789"/>
            <a:chOff x="0" y="0"/>
            <a:chExt cx="1198191" cy="1254788"/>
          </a:xfrm>
        </p:grpSpPr>
        <p:sp>
          <p:nvSpPr>
            <p:cNvPr id="383" name="Oval 7"/>
            <p:cNvSpPr/>
            <p:nvPr/>
          </p:nvSpPr>
          <p:spPr>
            <a:xfrm>
              <a:off x="0" y="-1"/>
              <a:ext cx="1198192" cy="1254790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ts val="700"/>
                </a:spcBef>
                <a:defRPr sz="1000">
                  <a:solidFill>
                    <a:srgbClr val="34342B"/>
                  </a:solidFill>
                  <a:latin typeface="Vodafone Rg"/>
                  <a:ea typeface="Vodafone Rg"/>
                  <a:cs typeface="Vodafone Rg"/>
                  <a:sym typeface="Vodafone Rg"/>
                </a:defRPr>
              </a:pPr>
              <a:endParaRPr/>
            </a:p>
          </p:txBody>
        </p:sp>
        <p:pic>
          <p:nvPicPr>
            <p:cNvPr id="384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7356" y="205556"/>
              <a:ext cx="843479" cy="843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Picture 10" descr="Picture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323" y="583835"/>
              <a:ext cx="405974" cy="488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Picture 11" descr="Picture 1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42277" y="526094"/>
              <a:ext cx="447885" cy="534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0" name="Group 12"/>
          <p:cNvGrpSpPr/>
          <p:nvPr/>
        </p:nvGrpSpPr>
        <p:grpSpPr>
          <a:xfrm>
            <a:off x="3375185" y="4359260"/>
            <a:ext cx="1330715" cy="1331346"/>
            <a:chOff x="0" y="0"/>
            <a:chExt cx="1330714" cy="1331344"/>
          </a:xfrm>
        </p:grpSpPr>
        <p:sp>
          <p:nvSpPr>
            <p:cNvPr id="388" name="Oval 13"/>
            <p:cNvSpPr/>
            <p:nvPr/>
          </p:nvSpPr>
          <p:spPr>
            <a:xfrm>
              <a:off x="-1" y="-1"/>
              <a:ext cx="1330716" cy="1331345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ts val="700"/>
                </a:spcBef>
                <a:defRPr sz="1000">
                  <a:solidFill>
                    <a:srgbClr val="34342B"/>
                  </a:solidFill>
                  <a:latin typeface="Vodafone Rg"/>
                  <a:ea typeface="Vodafone Rg"/>
                  <a:cs typeface="Vodafone Rg"/>
                  <a:sym typeface="Vodafone Rg"/>
                </a:defRPr>
              </a:pPr>
              <a:endParaRPr/>
            </a:p>
          </p:txBody>
        </p:sp>
        <p:pic>
          <p:nvPicPr>
            <p:cNvPr id="389" name="Picture 14" descr="Picture 1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7820" y="250887"/>
              <a:ext cx="906488" cy="7350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91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76956" y="3618034"/>
            <a:ext cx="1224602" cy="12246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" name="Group 16"/>
          <p:cNvGrpSpPr/>
          <p:nvPr/>
        </p:nvGrpSpPr>
        <p:grpSpPr>
          <a:xfrm>
            <a:off x="2947402" y="5619165"/>
            <a:ext cx="796023" cy="664253"/>
            <a:chOff x="0" y="0"/>
            <a:chExt cx="796022" cy="664251"/>
          </a:xfrm>
        </p:grpSpPr>
        <p:sp>
          <p:nvSpPr>
            <p:cNvPr id="392" name="Straight Connector 17"/>
            <p:cNvSpPr/>
            <p:nvPr/>
          </p:nvSpPr>
          <p:spPr>
            <a:xfrm>
              <a:off x="-1" y="531208"/>
              <a:ext cx="487054" cy="114863"/>
            </a:xfrm>
            <a:prstGeom prst="line">
              <a:avLst/>
            </a:prstGeom>
            <a:noFill/>
            <a:ln w="2222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sp>
          <p:nvSpPr>
            <p:cNvPr id="393" name="Straight Connector 18"/>
            <p:cNvSpPr/>
            <p:nvPr/>
          </p:nvSpPr>
          <p:spPr>
            <a:xfrm flipV="1">
              <a:off x="487052" y="-1"/>
              <a:ext cx="308971" cy="664254"/>
            </a:xfrm>
            <a:prstGeom prst="line">
              <a:avLst/>
            </a:prstGeom>
            <a:noFill/>
            <a:ln w="2222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</p:grpSp>
      <p:pic>
        <p:nvPicPr>
          <p:cNvPr id="395" name="Picture 26" descr="Picture 2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28439" y="2606801"/>
            <a:ext cx="1186016" cy="1186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8" name="Group 21"/>
          <p:cNvGrpSpPr/>
          <p:nvPr/>
        </p:nvGrpSpPr>
        <p:grpSpPr>
          <a:xfrm>
            <a:off x="4650511" y="4786681"/>
            <a:ext cx="796024" cy="664253"/>
            <a:chOff x="0" y="0"/>
            <a:chExt cx="796022" cy="664251"/>
          </a:xfrm>
        </p:grpSpPr>
        <p:sp>
          <p:nvSpPr>
            <p:cNvPr id="396" name="Straight Connector 22"/>
            <p:cNvSpPr/>
            <p:nvPr/>
          </p:nvSpPr>
          <p:spPr>
            <a:xfrm>
              <a:off x="-1" y="531208"/>
              <a:ext cx="487054" cy="114863"/>
            </a:xfrm>
            <a:prstGeom prst="line">
              <a:avLst/>
            </a:prstGeom>
            <a:noFill/>
            <a:ln w="2222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sp>
          <p:nvSpPr>
            <p:cNvPr id="397" name="Straight Connector 23"/>
            <p:cNvSpPr/>
            <p:nvPr/>
          </p:nvSpPr>
          <p:spPr>
            <a:xfrm flipV="1">
              <a:off x="487052" y="-1"/>
              <a:ext cx="308971" cy="664254"/>
            </a:xfrm>
            <a:prstGeom prst="line">
              <a:avLst/>
            </a:prstGeom>
            <a:noFill/>
            <a:ln w="2222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</p:grpSp>
      <p:grpSp>
        <p:nvGrpSpPr>
          <p:cNvPr id="401" name="Group 24"/>
          <p:cNvGrpSpPr/>
          <p:nvPr/>
        </p:nvGrpSpPr>
        <p:grpSpPr>
          <a:xfrm>
            <a:off x="6448360" y="3811958"/>
            <a:ext cx="796024" cy="664253"/>
            <a:chOff x="0" y="0"/>
            <a:chExt cx="796022" cy="664251"/>
          </a:xfrm>
        </p:grpSpPr>
        <p:sp>
          <p:nvSpPr>
            <p:cNvPr id="399" name="Straight Connector 25"/>
            <p:cNvSpPr/>
            <p:nvPr/>
          </p:nvSpPr>
          <p:spPr>
            <a:xfrm>
              <a:off x="-1" y="531208"/>
              <a:ext cx="487054" cy="114863"/>
            </a:xfrm>
            <a:prstGeom prst="line">
              <a:avLst/>
            </a:prstGeom>
            <a:noFill/>
            <a:ln w="2222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sp>
          <p:nvSpPr>
            <p:cNvPr id="400" name="Straight Connector 26"/>
            <p:cNvSpPr/>
            <p:nvPr/>
          </p:nvSpPr>
          <p:spPr>
            <a:xfrm flipV="1">
              <a:off x="487052" y="-1"/>
              <a:ext cx="308971" cy="664254"/>
            </a:xfrm>
            <a:prstGeom prst="line">
              <a:avLst/>
            </a:prstGeom>
            <a:noFill/>
            <a:ln w="2222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</p:grpSp>
      <p:grpSp>
        <p:nvGrpSpPr>
          <p:cNvPr id="404" name="Isosceles Triangle 125"/>
          <p:cNvGrpSpPr/>
          <p:nvPr/>
        </p:nvGrpSpPr>
        <p:grpSpPr>
          <a:xfrm>
            <a:off x="1640233" y="4669635"/>
            <a:ext cx="375709" cy="386085"/>
            <a:chOff x="29061" y="0"/>
            <a:chExt cx="375708" cy="386083"/>
          </a:xfrm>
        </p:grpSpPr>
        <p:sp>
          <p:nvSpPr>
            <p:cNvPr id="402" name="Triangle"/>
            <p:cNvSpPr/>
            <p:nvPr/>
          </p:nvSpPr>
          <p:spPr>
            <a:xfrm>
              <a:off x="29061" y="0"/>
              <a:ext cx="375709" cy="386084"/>
            </a:xfrm>
            <a:prstGeom prst="triangle">
              <a:avLst/>
            </a:prstGeom>
            <a:solidFill>
              <a:srgbClr val="B71E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sp>
          <p:nvSpPr>
            <p:cNvPr id="403" name="1"/>
            <p:cNvSpPr txBox="1"/>
            <p:nvPr/>
          </p:nvSpPr>
          <p:spPr>
            <a:xfrm>
              <a:off x="122988" y="200662"/>
              <a:ext cx="187855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350" tIns="6350" rIns="6350" bIns="635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100" b="1">
                  <a:solidFill>
                    <a:srgbClr val="FFFFFF"/>
                  </a:solidFill>
                  <a:latin typeface="Vodafone Rg"/>
                  <a:ea typeface="Vodafone Rg"/>
                  <a:cs typeface="Vodafone Rg"/>
                  <a:sym typeface="Vodafone Rg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07" name="Isosceles Triangle 136"/>
          <p:cNvGrpSpPr/>
          <p:nvPr/>
        </p:nvGrpSpPr>
        <p:grpSpPr>
          <a:xfrm>
            <a:off x="4584212" y="3235620"/>
            <a:ext cx="375709" cy="386086"/>
            <a:chOff x="29061" y="0"/>
            <a:chExt cx="375707" cy="386084"/>
          </a:xfrm>
        </p:grpSpPr>
        <p:sp>
          <p:nvSpPr>
            <p:cNvPr id="405" name="Triangle"/>
            <p:cNvSpPr/>
            <p:nvPr/>
          </p:nvSpPr>
          <p:spPr>
            <a:xfrm>
              <a:off x="29061" y="0"/>
              <a:ext cx="375708" cy="386085"/>
            </a:xfrm>
            <a:prstGeom prst="triangle">
              <a:avLst/>
            </a:prstGeom>
            <a:solidFill>
              <a:srgbClr val="B71E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ts val="700"/>
                </a:spcBef>
                <a:defRPr sz="1100" b="1">
                  <a:solidFill>
                    <a:srgbClr val="FFFFFF"/>
                  </a:solidFill>
                  <a:latin typeface="Vodafone Rg"/>
                  <a:ea typeface="Vodafone Rg"/>
                  <a:cs typeface="Vodafone Rg"/>
                  <a:sym typeface="Vodafone Rg"/>
                </a:defRPr>
              </a:pPr>
              <a:endParaRPr/>
            </a:p>
          </p:txBody>
        </p:sp>
        <p:sp>
          <p:nvSpPr>
            <p:cNvPr id="406" name="3"/>
            <p:cNvSpPr txBox="1"/>
            <p:nvPr/>
          </p:nvSpPr>
          <p:spPr>
            <a:xfrm>
              <a:off x="122988" y="200662"/>
              <a:ext cx="187855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350" tIns="6350" rIns="6350" bIns="635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100" b="1">
                  <a:solidFill>
                    <a:srgbClr val="FFFFFF"/>
                  </a:solidFill>
                  <a:latin typeface="Vodafone Rg"/>
                  <a:ea typeface="Vodafone Rg"/>
                  <a:cs typeface="Vodafone Rg"/>
                  <a:sym typeface="Vodafone Rg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10" name="Isosceles Triangle 137"/>
          <p:cNvGrpSpPr/>
          <p:nvPr/>
        </p:nvGrpSpPr>
        <p:grpSpPr>
          <a:xfrm>
            <a:off x="6271283" y="2179197"/>
            <a:ext cx="375709" cy="386085"/>
            <a:chOff x="29061" y="0"/>
            <a:chExt cx="375707" cy="386083"/>
          </a:xfrm>
        </p:grpSpPr>
        <p:sp>
          <p:nvSpPr>
            <p:cNvPr id="408" name="Triangle"/>
            <p:cNvSpPr/>
            <p:nvPr/>
          </p:nvSpPr>
          <p:spPr>
            <a:xfrm>
              <a:off x="29061" y="0"/>
              <a:ext cx="375708" cy="386084"/>
            </a:xfrm>
            <a:prstGeom prst="triangle">
              <a:avLst/>
            </a:prstGeom>
            <a:solidFill>
              <a:srgbClr val="B71E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ts val="700"/>
                </a:spcBef>
                <a:defRPr sz="1100" b="1">
                  <a:solidFill>
                    <a:srgbClr val="FFFFFF"/>
                  </a:solidFill>
                  <a:latin typeface="Vodafone Rg"/>
                  <a:ea typeface="Vodafone Rg"/>
                  <a:cs typeface="Vodafone Rg"/>
                  <a:sym typeface="Vodafone Rg"/>
                </a:defRPr>
              </a:pPr>
              <a:endParaRPr/>
            </a:p>
          </p:txBody>
        </p:sp>
        <p:sp>
          <p:nvSpPr>
            <p:cNvPr id="409" name="4"/>
            <p:cNvSpPr txBox="1"/>
            <p:nvPr/>
          </p:nvSpPr>
          <p:spPr>
            <a:xfrm>
              <a:off x="122988" y="200662"/>
              <a:ext cx="187855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350" tIns="6350" rIns="6350" bIns="635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100" b="1">
                  <a:solidFill>
                    <a:srgbClr val="FFFFFF"/>
                  </a:solidFill>
                  <a:latin typeface="Vodafone Rg"/>
                  <a:ea typeface="Vodafone Rg"/>
                  <a:cs typeface="Vodafone Rg"/>
                  <a:sym typeface="Vodafone Rg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413" name="Isosceles Triangle 139"/>
          <p:cNvGrpSpPr/>
          <p:nvPr/>
        </p:nvGrpSpPr>
        <p:grpSpPr>
          <a:xfrm>
            <a:off x="3024394" y="3899982"/>
            <a:ext cx="375710" cy="386085"/>
            <a:chOff x="29061" y="0"/>
            <a:chExt cx="375708" cy="386083"/>
          </a:xfrm>
        </p:grpSpPr>
        <p:sp>
          <p:nvSpPr>
            <p:cNvPr id="411" name="Triangle"/>
            <p:cNvSpPr/>
            <p:nvPr/>
          </p:nvSpPr>
          <p:spPr>
            <a:xfrm>
              <a:off x="29061" y="0"/>
              <a:ext cx="375709" cy="386084"/>
            </a:xfrm>
            <a:prstGeom prst="triangle">
              <a:avLst/>
            </a:prstGeom>
            <a:solidFill>
              <a:srgbClr val="B71E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ts val="700"/>
                </a:spcBef>
                <a:defRPr sz="1100" b="1">
                  <a:solidFill>
                    <a:srgbClr val="FFFFFF"/>
                  </a:solidFill>
                  <a:latin typeface="Vodafone Rg"/>
                  <a:ea typeface="Vodafone Rg"/>
                  <a:cs typeface="Vodafone Rg"/>
                  <a:sym typeface="Vodafone Rg"/>
                </a:defRPr>
              </a:pPr>
              <a:endParaRPr/>
            </a:p>
          </p:txBody>
        </p:sp>
        <p:sp>
          <p:nvSpPr>
            <p:cNvPr id="412" name="2"/>
            <p:cNvSpPr txBox="1"/>
            <p:nvPr/>
          </p:nvSpPr>
          <p:spPr>
            <a:xfrm>
              <a:off x="122988" y="200662"/>
              <a:ext cx="187855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350" tIns="6350" rIns="6350" bIns="635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100" b="1">
                  <a:solidFill>
                    <a:srgbClr val="FFFFFF"/>
                  </a:solidFill>
                  <a:latin typeface="Vodafone Rg"/>
                  <a:ea typeface="Vodafone Rg"/>
                  <a:cs typeface="Vodafone Rg"/>
                  <a:sym typeface="Vodafone Rg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14" name="TextBox 32"/>
          <p:cNvSpPr txBox="1"/>
          <p:nvPr/>
        </p:nvSpPr>
        <p:spPr>
          <a:xfrm>
            <a:off x="2011375" y="4788025"/>
            <a:ext cx="139065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Vodafone Rg"/>
                <a:ea typeface="Vodafone Rg"/>
                <a:cs typeface="Vodafone Rg"/>
                <a:sym typeface="Vodafone Rg"/>
              </a:defRPr>
            </a:lvl1pPr>
          </a:lstStyle>
          <a:p>
            <a:r>
              <a:t>Data Collection</a:t>
            </a:r>
          </a:p>
        </p:txBody>
      </p:sp>
      <p:sp>
        <p:nvSpPr>
          <p:cNvPr id="415" name="TextBox 33"/>
          <p:cNvSpPr txBox="1"/>
          <p:nvPr/>
        </p:nvSpPr>
        <p:spPr>
          <a:xfrm>
            <a:off x="3434455" y="3983592"/>
            <a:ext cx="130046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Vodafone Rg"/>
                <a:ea typeface="Vodafone Rg"/>
                <a:cs typeface="Vodafone Rg"/>
                <a:sym typeface="Vodafone Rg"/>
              </a:defRPr>
            </a:lvl1pPr>
          </a:lstStyle>
          <a:p>
            <a:r>
              <a:t>Data Cleaning</a:t>
            </a:r>
          </a:p>
        </p:txBody>
      </p:sp>
      <p:sp>
        <p:nvSpPr>
          <p:cNvPr id="416" name="TextBox 34"/>
          <p:cNvSpPr txBox="1"/>
          <p:nvPr/>
        </p:nvSpPr>
        <p:spPr>
          <a:xfrm>
            <a:off x="4943076" y="3293429"/>
            <a:ext cx="1650605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Vodafone Rg"/>
                <a:ea typeface="Vodafone Rg"/>
                <a:cs typeface="Vodafone Rg"/>
                <a:sym typeface="Vodafone Rg"/>
              </a:defRPr>
            </a:lvl1pPr>
          </a:lstStyle>
          <a:p>
            <a:r>
              <a:t>Data Manipulation</a:t>
            </a:r>
          </a:p>
        </p:txBody>
      </p:sp>
      <p:sp>
        <p:nvSpPr>
          <p:cNvPr id="417" name="TextBox 35"/>
          <p:cNvSpPr txBox="1"/>
          <p:nvPr/>
        </p:nvSpPr>
        <p:spPr>
          <a:xfrm>
            <a:off x="6672957" y="2194098"/>
            <a:ext cx="163562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Vodafone Rg"/>
                <a:ea typeface="Vodafone Rg"/>
                <a:cs typeface="Vodafone Rg"/>
                <a:sym typeface="Vodafone Rg"/>
              </a:defRPr>
            </a:lvl1pPr>
          </a:lstStyle>
          <a:p>
            <a:r>
              <a:t>Data Visualization</a:t>
            </a:r>
          </a:p>
        </p:txBody>
      </p:sp>
      <p:grpSp>
        <p:nvGrpSpPr>
          <p:cNvPr id="420" name="Group 40"/>
          <p:cNvGrpSpPr/>
          <p:nvPr/>
        </p:nvGrpSpPr>
        <p:grpSpPr>
          <a:xfrm>
            <a:off x="8027583" y="2971182"/>
            <a:ext cx="796024" cy="664253"/>
            <a:chOff x="0" y="0"/>
            <a:chExt cx="796022" cy="664251"/>
          </a:xfrm>
        </p:grpSpPr>
        <p:sp>
          <p:nvSpPr>
            <p:cNvPr id="418" name="Straight Connector 41"/>
            <p:cNvSpPr/>
            <p:nvPr/>
          </p:nvSpPr>
          <p:spPr>
            <a:xfrm>
              <a:off x="-1" y="531208"/>
              <a:ext cx="487054" cy="114863"/>
            </a:xfrm>
            <a:prstGeom prst="line">
              <a:avLst/>
            </a:prstGeom>
            <a:noFill/>
            <a:ln w="2222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sp>
          <p:nvSpPr>
            <p:cNvPr id="419" name="Straight Connector 42"/>
            <p:cNvSpPr/>
            <p:nvPr/>
          </p:nvSpPr>
          <p:spPr>
            <a:xfrm flipV="1">
              <a:off x="487052" y="-1"/>
              <a:ext cx="308971" cy="664254"/>
            </a:xfrm>
            <a:prstGeom prst="line">
              <a:avLst/>
            </a:prstGeom>
            <a:noFill/>
            <a:ln w="22225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</p:grpSp>
      <p:grpSp>
        <p:nvGrpSpPr>
          <p:cNvPr id="423" name="Rectangle 2"/>
          <p:cNvGrpSpPr/>
          <p:nvPr/>
        </p:nvGrpSpPr>
        <p:grpSpPr>
          <a:xfrm>
            <a:off x="8811883" y="2104006"/>
            <a:ext cx="2048707" cy="1115684"/>
            <a:chOff x="0" y="0"/>
            <a:chExt cx="2048705" cy="1115683"/>
          </a:xfrm>
        </p:grpSpPr>
        <p:sp>
          <p:nvSpPr>
            <p:cNvPr id="421" name="Rectangle"/>
            <p:cNvSpPr/>
            <p:nvPr/>
          </p:nvSpPr>
          <p:spPr>
            <a:xfrm>
              <a:off x="0" y="-1"/>
              <a:ext cx="2048706" cy="1115685"/>
            </a:xfrm>
            <a:prstGeom prst="rect">
              <a:avLst/>
            </a:prstGeom>
            <a:solidFill>
              <a:srgbClr val="B71E42"/>
            </a:solidFill>
            <a:ln w="15875" cap="flat">
              <a:solidFill>
                <a:srgbClr val="86163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sp>
          <p:nvSpPr>
            <p:cNvPr id="422" name="Insights…"/>
            <p:cNvSpPr txBox="1"/>
            <p:nvPr/>
          </p:nvSpPr>
          <p:spPr>
            <a:xfrm>
              <a:off x="0" y="93021"/>
              <a:ext cx="2048706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Insights</a:t>
              </a:r>
            </a:p>
            <a:p>
              <a:pPr algn="ctr">
                <a:defRPr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Data-driven Recommendations</a:t>
              </a: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DATA SCIENCE FRAMEWORK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NLP?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D1A24-6A0F-4EDD-82EF-1322F22EE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Natural Language Processing, is taking these text, analyze and extract the related information in a format that can be used in decision-making capabilities</a:t>
            </a:r>
          </a:p>
          <a:p>
            <a:pPr lvl="1"/>
            <a:r>
              <a:rPr lang="en-US" dirty="0"/>
              <a:t>They help understand human language and queries.</a:t>
            </a:r>
          </a:p>
          <a:p>
            <a:pPr lvl="1"/>
            <a:r>
              <a:rPr lang="en-US" dirty="0"/>
              <a:t>Allows business to understand customer expectations. </a:t>
            </a:r>
          </a:p>
          <a:p>
            <a:pPr lvl="2"/>
            <a:r>
              <a:rPr lang="en-US" dirty="0"/>
              <a:t>For example : “The quality of the battery and the performance is very good but the phone is very heavy”.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056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DATA SCIENCE FRAMEWORK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is NLP Hard?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D1A24-6A0F-4EDD-82EF-1322F22EE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Cannot be defined with an explicit set of rules</a:t>
            </a:r>
          </a:p>
          <a:p>
            <a:r>
              <a:rPr lang="en-US" dirty="0"/>
              <a:t>Natural Language is Ambiguous</a:t>
            </a:r>
          </a:p>
          <a:p>
            <a:pPr lvl="1"/>
            <a:r>
              <a:rPr lang="en-US" dirty="0"/>
              <a:t>For example: The man saw the girl with the telescope.</a:t>
            </a:r>
          </a:p>
          <a:p>
            <a:pPr lvl="1"/>
            <a:r>
              <a:rPr lang="en-US" dirty="0"/>
              <a:t>Same word can mean different things : “river bank” and “nationalized bank”</a:t>
            </a:r>
          </a:p>
          <a:p>
            <a:r>
              <a:rPr lang="en-US" dirty="0" err="1"/>
              <a:t>Lingusitic</a:t>
            </a:r>
            <a:r>
              <a:rPr lang="en-US" dirty="0"/>
              <a:t> Structure depends on Slang, Regional </a:t>
            </a:r>
            <a:r>
              <a:rPr lang="en-US" dirty="0" err="1"/>
              <a:t>Dialects,Social</a:t>
            </a:r>
            <a:r>
              <a:rPr lang="en-US" dirty="0"/>
              <a:t> Context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266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31FD-851B-42AE-9148-A82E94E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5071215" cy="1639885"/>
          </a:xfrm>
        </p:spPr>
        <p:txBody>
          <a:bodyPr>
            <a:normAutofit/>
          </a:bodyPr>
          <a:lstStyle/>
          <a:p>
            <a:r>
              <a:rPr lang="en-US" dirty="0"/>
              <a:t>WHY Is NLP Important to BUISNESS?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5A481-8973-43D7-A46D-F22646444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6704" y="2249485"/>
            <a:ext cx="4987821" cy="3541715"/>
          </a:xfrm>
        </p:spPr>
        <p:txBody>
          <a:bodyPr>
            <a:normAutofit fontScale="92500"/>
          </a:bodyPr>
          <a:lstStyle/>
          <a:p>
            <a:r>
              <a:rPr lang="en-US" dirty="0"/>
              <a:t>Most of the data collected today are Text data</a:t>
            </a:r>
          </a:p>
          <a:p>
            <a:r>
              <a:rPr lang="en-US" dirty="0"/>
              <a:t>Helps understand customers – through reviews, posts on social media</a:t>
            </a:r>
          </a:p>
          <a:p>
            <a:r>
              <a:rPr lang="en-US" b="1" dirty="0"/>
              <a:t>60% of respondents cited negative consequences to the brand if they didn't receive timely Twitter responses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E43B1-76D2-4A32-9E8E-E089B829D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84" y="1645921"/>
            <a:ext cx="4977599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8EF7D-E234-4CA9-BB0D-6444C2EF27DC}"/>
              </a:ext>
            </a:extLst>
          </p:cNvPr>
          <p:cNvSpPr txBox="1"/>
          <p:nvPr/>
        </p:nvSpPr>
        <p:spPr>
          <a:xfrm>
            <a:off x="1513840" y="6471920"/>
            <a:ext cx="8920480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</a:rPr>
              <a:t>The image source : 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https://blog.hubspot.com/marketing/twitter-response-time-data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sym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398527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r>
              <a:t>Content</a:t>
            </a:r>
          </a:p>
        </p:txBody>
      </p:sp>
      <p:sp>
        <p:nvSpPr>
          <p:cNvPr id="32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097088"/>
            <a:ext cx="9906001" cy="36941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defRPr sz="2040"/>
            </a:pPr>
            <a:r>
              <a:rPr dirty="0"/>
              <a:t>AI and Ancient Greece</a:t>
            </a: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defRPr sz="2040"/>
            </a:pPr>
            <a:r>
              <a:rPr dirty="0"/>
              <a:t>Evolution Of AI</a:t>
            </a: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defRPr sz="2040"/>
            </a:pPr>
            <a:r>
              <a:rPr dirty="0"/>
              <a:t>Big Data &amp; Exponential Growth In AI </a:t>
            </a: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defRPr sz="2040"/>
            </a:pPr>
            <a:r>
              <a:rPr dirty="0"/>
              <a:t>Business Transformation in AI Era</a:t>
            </a: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defRPr sz="2040"/>
            </a:pPr>
            <a:r>
              <a:rPr dirty="0"/>
              <a:t>Industry Landscape</a:t>
            </a: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defRPr sz="2040"/>
            </a:pPr>
            <a:r>
              <a:rPr dirty="0"/>
              <a:t>Careers and Skills</a:t>
            </a: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defRPr sz="2040"/>
            </a:pPr>
            <a:r>
              <a:rPr dirty="0"/>
              <a:t>Data Science Framework</a:t>
            </a:r>
            <a:endParaRPr lang="en-US" dirty="0"/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defRPr sz="2040"/>
            </a:pPr>
            <a:r>
              <a:rPr lang="en-US" dirty="0"/>
              <a:t>Introduction to NLP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2F9E-6C7D-44CD-A1DC-75CA21BC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: Areas of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14695-B9C2-45BA-93ED-3B3558553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879600"/>
            <a:ext cx="9906000" cy="39116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Social Media Analytics</a:t>
            </a:r>
          </a:p>
          <a:p>
            <a:r>
              <a:rPr lang="en-US" dirty="0"/>
              <a:t>Bank and Loan Processing</a:t>
            </a:r>
          </a:p>
          <a:p>
            <a:r>
              <a:rPr lang="en-US" dirty="0"/>
              <a:t>Insurance Claim Processing</a:t>
            </a:r>
          </a:p>
          <a:p>
            <a:r>
              <a:rPr lang="en-US" dirty="0"/>
              <a:t>Customer relationship processing</a:t>
            </a:r>
          </a:p>
          <a:p>
            <a:r>
              <a:rPr lang="en-US" dirty="0"/>
              <a:t>Security and Counter-terrorism</a:t>
            </a:r>
          </a:p>
          <a:p>
            <a:r>
              <a:rPr lang="en-US" dirty="0"/>
              <a:t>Computation Social Science</a:t>
            </a:r>
          </a:p>
          <a:p>
            <a:r>
              <a:rPr lang="en-US" dirty="0"/>
              <a:t>Ecommerce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5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14DB-7891-4DF7-802F-36D22AC8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9043776" cy="690879"/>
          </a:xfrm>
        </p:spPr>
        <p:txBody>
          <a:bodyPr>
            <a:normAutofit/>
          </a:bodyPr>
          <a:lstStyle/>
          <a:p>
            <a:r>
              <a:rPr lang="en-US" dirty="0"/>
              <a:t>Understanding Text: Lexical analysis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CB19B7-52CA-450D-86F5-A404ACFE6C0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019507" y="985520"/>
            <a:ext cx="4907280" cy="5374637"/>
          </a:xfrm>
        </p:spPr>
        <p:txBody>
          <a:bodyPr/>
          <a:lstStyle/>
          <a:p>
            <a:r>
              <a:rPr lang="en-US" dirty="0"/>
              <a:t>Generally used as a preprocessing step</a:t>
            </a:r>
          </a:p>
          <a:p>
            <a:r>
              <a:rPr lang="en-US" dirty="0"/>
              <a:t>Bag of Words , TF-IDF used to create sparse matrixes </a:t>
            </a:r>
          </a:p>
          <a:p>
            <a:r>
              <a:rPr lang="en-US" dirty="0"/>
              <a:t>Cannot distinguish between “The cat ate its third meal” and “The third cat ate its meal”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3096A7-2605-4347-806D-91EE757B9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15608-C07C-46CB-8B80-62E72ECF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4" y="2028984"/>
            <a:ext cx="6390963" cy="38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5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14DB-7891-4DF7-802F-36D22AC8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9917536" cy="690879"/>
          </a:xfrm>
        </p:spPr>
        <p:txBody>
          <a:bodyPr>
            <a:normAutofit/>
          </a:bodyPr>
          <a:lstStyle/>
          <a:p>
            <a:r>
              <a:rPr lang="en-US" dirty="0"/>
              <a:t>Understanding Text: SYNTATIC analysis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CB19B7-52CA-450D-86F5-A404ACFE6C0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526579" y="690881"/>
            <a:ext cx="4563821" cy="5425438"/>
          </a:xfrm>
        </p:spPr>
        <p:txBody>
          <a:bodyPr/>
          <a:lstStyle/>
          <a:p>
            <a:r>
              <a:rPr lang="en-US" dirty="0"/>
              <a:t>Understands the grammar of the language</a:t>
            </a:r>
          </a:p>
          <a:p>
            <a:r>
              <a:rPr lang="en-US" dirty="0"/>
              <a:t>Help in pronoun resolution, understanding the POS of a sentence</a:t>
            </a:r>
          </a:p>
          <a:p>
            <a:r>
              <a:rPr lang="en-US" b="1" dirty="0"/>
              <a:t>The dog chased the cat. But it escaped.” What does “it” refer too?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3096A7-2605-4347-806D-91EE757B9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D0D55-8D02-404E-916E-A6DFD52C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1" y="1991363"/>
            <a:ext cx="6238239" cy="39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11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14DB-7891-4DF7-802F-36D22AC8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10608416" cy="690879"/>
          </a:xfrm>
        </p:spPr>
        <p:txBody>
          <a:bodyPr>
            <a:normAutofit/>
          </a:bodyPr>
          <a:lstStyle/>
          <a:p>
            <a:r>
              <a:rPr lang="en-US" dirty="0"/>
              <a:t>Understanding Text: Semantic analysis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CB19B7-52CA-450D-86F5-A404ACFE6C0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959600" y="1333023"/>
            <a:ext cx="4907280" cy="5374637"/>
          </a:xfrm>
        </p:spPr>
        <p:txBody>
          <a:bodyPr/>
          <a:lstStyle/>
          <a:p>
            <a:r>
              <a:rPr lang="en-US" dirty="0"/>
              <a:t>“A word is known by the company it keeps”</a:t>
            </a:r>
          </a:p>
          <a:p>
            <a:r>
              <a:rPr lang="en-US" dirty="0"/>
              <a:t>Co-occurrence matrix is used</a:t>
            </a:r>
          </a:p>
          <a:p>
            <a:r>
              <a:rPr lang="en-US" dirty="0"/>
              <a:t>Creates dense embeddings – Word2Vec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05B1A-15B8-48C5-86A0-6AC84D30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04" y="1731325"/>
            <a:ext cx="5538789" cy="457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4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B8E1-21E4-40D8-9D77-F8AC62FD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F79A0-1C93-41BE-AF36-73E17E6F5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2097089"/>
            <a:ext cx="9906000" cy="3541715"/>
          </a:xfrm>
        </p:spPr>
        <p:txBody>
          <a:bodyPr/>
          <a:lstStyle/>
          <a:p>
            <a:r>
              <a:rPr lang="en-US" dirty="0"/>
              <a:t>extracting features from text for use in modeling</a:t>
            </a:r>
          </a:p>
          <a:p>
            <a:r>
              <a:rPr lang="en-US" dirty="0"/>
              <a:t>describes the occurrence of words within a document</a:t>
            </a:r>
          </a:p>
          <a:p>
            <a:r>
              <a:rPr lang="en-US" dirty="0"/>
              <a:t>More the documents more sparse</a:t>
            </a:r>
          </a:p>
          <a:p>
            <a:endParaRPr lang="en-US" dirty="0"/>
          </a:p>
        </p:txBody>
      </p:sp>
      <p:pic>
        <p:nvPicPr>
          <p:cNvPr id="1027" name="Picture 3" descr="https://miro.medium.com/max/680/1*f5e9vn4EZB8zNSLWO0dn-A.png">
            <a:extLst>
              <a:ext uri="{FF2B5EF4-FFF2-40B4-BE49-F238E27FC236}">
                <a16:creationId xmlns:a16="http://schemas.microsoft.com/office/drawing/2014/main" id="{ED879C6D-DBC1-4C7B-97EA-AC7997C4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68" y="4185920"/>
            <a:ext cx="4314825" cy="184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iro.medium.com/max/543/1*LtMJ1qSiIuEzZDqB-RQbjw.png">
            <a:extLst>
              <a:ext uri="{FF2B5EF4-FFF2-40B4-BE49-F238E27FC236}">
                <a16:creationId xmlns:a16="http://schemas.microsoft.com/office/drawing/2014/main" id="{73877910-6B9A-4FB2-BC2D-BCBFB5BF9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4185920"/>
            <a:ext cx="4212909" cy="184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06574FA-CF0E-4DBF-AEF7-6F35F8BF63E2}"/>
              </a:ext>
            </a:extLst>
          </p:cNvPr>
          <p:cNvSpPr/>
          <p:nvPr/>
        </p:nvSpPr>
        <p:spPr>
          <a:xfrm>
            <a:off x="5564509" y="4899660"/>
            <a:ext cx="873764" cy="416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58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618288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B3EA-5C2E-41A9-A9F8-BC458E8E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ZIPF’s LAW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29806-069B-4D9A-88EB-66363479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0" y="1273386"/>
            <a:ext cx="5445760" cy="519853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39351-B94B-4B1F-BCA9-823CAB2455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6704" y="2249485"/>
            <a:ext cx="4502256" cy="42224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Frequency of a word is inversely proportional to the rank of the word</a:t>
            </a:r>
          </a:p>
          <a:p>
            <a:r>
              <a:rPr lang="en-US" dirty="0"/>
              <a:t>Three kinds of words:</a:t>
            </a:r>
          </a:p>
          <a:p>
            <a:pPr lvl="1"/>
            <a:r>
              <a:rPr lang="en-US" dirty="0"/>
              <a:t>Highly Frequent –and, in, the (</a:t>
            </a:r>
            <a:r>
              <a:rPr lang="en-US" dirty="0" err="1"/>
              <a:t>stopwords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Significant words</a:t>
            </a:r>
          </a:p>
          <a:p>
            <a:pPr lvl="1"/>
            <a:r>
              <a:rPr lang="en-US" dirty="0"/>
              <a:t>Rarely occurring words</a:t>
            </a:r>
          </a:p>
          <a:p>
            <a:r>
              <a:rPr lang="en-US" dirty="0"/>
              <a:t>Can you think of any application where Rarely Occurring Words are important?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05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E72A-B668-4923-9F87-D9F2F035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(Term FREQUENCY- INVERSE DOCUMENT FREQUENCY)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371A1-0D29-4D75-9C11-65EE21922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9652" y="1843086"/>
            <a:ext cx="9906000" cy="410051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 Takes into the account the importance of each word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Higher weights are assigned to terms that are present frequently in a document and which are rare among all documents</a:t>
            </a:r>
          </a:p>
          <a:p>
            <a:r>
              <a:rPr lang="en-US" dirty="0"/>
              <a:t> Low score is assigned to terms which are common across all documents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169C6-85E2-4EAE-8230-3E318504C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52" y="2876522"/>
            <a:ext cx="3810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010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HE BEST WAY TO LEARN ANALYTICS IS BY DOING"/>
          <p:cNvSpPr txBox="1"/>
          <p:nvPr/>
        </p:nvSpPr>
        <p:spPr>
          <a:xfrm>
            <a:off x="256487" y="2475229"/>
            <a:ext cx="10803597" cy="707886"/>
          </a:xfrm>
          <a:prstGeom prst="rect">
            <a:avLst/>
          </a:prstGeom>
          <a:gradFill>
            <a:gsLst>
              <a:gs pos="0">
                <a:srgbClr val="ED8F61"/>
              </a:gs>
              <a:gs pos="100000">
                <a:srgbClr val="DD6A28"/>
              </a:gs>
            </a:gsLst>
            <a:lin ang="5400000"/>
          </a:gradFill>
          <a:ln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rPr sz="4000" dirty="0"/>
              <a:t>THE BEST WAY TO LEARN ANALYTICS IS BY DOING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OWC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SHOWCASE</a:t>
            </a:r>
          </a:p>
        </p:txBody>
      </p:sp>
      <p:sp>
        <p:nvSpPr>
          <p:cNvPr id="428" name="Github/Gitlab – Own Repos, Contributions, Hobby Projec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buClr>
                <a:srgbClr val="B71E42"/>
              </a:buClr>
              <a:buSzPct val="100000"/>
              <a:defRPr sz="2380" b="1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>
                <a:solidFill>
                  <a:schemeClr val="bg1"/>
                </a:solidFill>
              </a:rPr>
              <a:t>Github</a:t>
            </a:r>
            <a:r>
              <a:rPr dirty="0">
                <a:solidFill>
                  <a:schemeClr val="bg1"/>
                </a:solidFill>
              </a:rPr>
              <a:t>/Gitlab </a:t>
            </a:r>
            <a:r>
              <a:rPr b="0" dirty="0">
                <a:solidFill>
                  <a:schemeClr val="bg1"/>
                </a:solidFill>
              </a:rPr>
              <a:t>– Own Repos, Contributions, Hobby Projects</a:t>
            </a:r>
            <a:endParaRPr sz="1700" dirty="0">
              <a:solidFill>
                <a:schemeClr val="bg1"/>
              </a:solidFill>
            </a:endParaRP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buClr>
                <a:srgbClr val="B71E42"/>
              </a:buClr>
              <a:buSzPct val="100000"/>
              <a:defRPr sz="2380" b="1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 sz="1700" dirty="0">
              <a:solidFill>
                <a:schemeClr val="bg1"/>
              </a:solidFill>
            </a:endParaRP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buClr>
                <a:srgbClr val="B71E42"/>
              </a:buClr>
              <a:buSzPct val="100000"/>
              <a:defRPr sz="2380" b="1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>
                <a:solidFill>
                  <a:schemeClr val="bg1"/>
                </a:solidFill>
              </a:rPr>
              <a:t>Competitions/Hackathons </a:t>
            </a:r>
            <a:r>
              <a:rPr b="0" dirty="0">
                <a:solidFill>
                  <a:schemeClr val="bg1"/>
                </a:solidFill>
              </a:rPr>
              <a:t>– Kaggle, </a:t>
            </a:r>
            <a:r>
              <a:rPr b="0" dirty="0" err="1">
                <a:solidFill>
                  <a:schemeClr val="bg1"/>
                </a:solidFill>
              </a:rPr>
              <a:t>Crowdanalytix</a:t>
            </a:r>
            <a:r>
              <a:rPr b="0" dirty="0">
                <a:solidFill>
                  <a:schemeClr val="bg1"/>
                </a:solidFill>
              </a:rPr>
              <a:t>, Analytics Vidhya</a:t>
            </a:r>
            <a:endParaRPr sz="1700" dirty="0">
              <a:solidFill>
                <a:schemeClr val="bg1"/>
              </a:solidFill>
            </a:endParaRP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buClr>
                <a:srgbClr val="B71E42"/>
              </a:buClr>
              <a:buSzPct val="100000"/>
              <a:defRPr sz="2380" b="1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 sz="1700" dirty="0">
              <a:solidFill>
                <a:schemeClr val="bg1"/>
              </a:solidFill>
            </a:endParaRP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buClr>
                <a:srgbClr val="B71E42"/>
              </a:buClr>
              <a:buSzPct val="100000"/>
              <a:defRPr sz="2380" b="1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>
                <a:solidFill>
                  <a:schemeClr val="bg1"/>
                </a:solidFill>
              </a:rPr>
              <a:t>Blog posts </a:t>
            </a:r>
            <a:r>
              <a:rPr b="0" dirty="0">
                <a:solidFill>
                  <a:schemeClr val="bg1"/>
                </a:solidFill>
              </a:rPr>
              <a:t>– Medium, </a:t>
            </a:r>
            <a:r>
              <a:rPr b="0" dirty="0" err="1">
                <a:solidFill>
                  <a:schemeClr val="bg1"/>
                </a:solidFill>
              </a:rPr>
              <a:t>Wordpress</a:t>
            </a:r>
            <a:r>
              <a:rPr b="0" dirty="0">
                <a:solidFill>
                  <a:schemeClr val="bg1"/>
                </a:solidFill>
              </a:rPr>
              <a:t>, </a:t>
            </a:r>
            <a:r>
              <a:rPr b="0" dirty="0" err="1">
                <a:solidFill>
                  <a:schemeClr val="bg1"/>
                </a:solidFill>
              </a:rPr>
              <a:t>Github</a:t>
            </a:r>
            <a:endParaRPr b="0" dirty="0">
              <a:solidFill>
                <a:schemeClr val="bg1"/>
              </a:solidFill>
            </a:endParaRP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buClr>
                <a:srgbClr val="B71E42"/>
              </a:buClr>
              <a:buSzPct val="100000"/>
              <a:defRPr sz="238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 b="0" dirty="0">
              <a:solidFill>
                <a:schemeClr val="bg1"/>
              </a:solidFill>
            </a:endParaRPr>
          </a:p>
          <a:p>
            <a:pPr marL="194310" indent="-194310" defTabSz="777240">
              <a:lnSpc>
                <a:spcPct val="108000"/>
              </a:lnSpc>
              <a:spcBef>
                <a:spcPts val="800"/>
              </a:spcBef>
              <a:buClr>
                <a:srgbClr val="B71E42"/>
              </a:buClr>
              <a:buSzPct val="100000"/>
              <a:defRPr sz="2380" b="1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>
                <a:solidFill>
                  <a:schemeClr val="bg1"/>
                </a:solidFill>
              </a:rPr>
              <a:t>Meetups/Conferences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70907" y="1696421"/>
            <a:ext cx="9906001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	                        </a:t>
            </a:r>
            <a:r>
              <a:rPr sz="13800"/>
              <a:t>Q&amp;A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difference_between_ai__machine_learning_and_deep_learning.png" descr="difference_between_ai__machine_learning_and_deep_lear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305" y="0"/>
            <a:ext cx="120133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WHAT is DATA SCIENCE?"/>
          <p:cNvSpPr txBox="1">
            <a:spLocks noGrp="1"/>
          </p:cNvSpPr>
          <p:nvPr>
            <p:ph type="title"/>
          </p:nvPr>
        </p:nvSpPr>
        <p:spPr>
          <a:xfrm>
            <a:off x="1143001" y="8918"/>
            <a:ext cx="9905998" cy="1478571"/>
          </a:xfrm>
          <a:prstGeom prst="rect">
            <a:avLst/>
          </a:prstGeom>
        </p:spPr>
        <p:txBody>
          <a:bodyPr/>
          <a:lstStyle/>
          <a:p>
            <a:r>
              <a:t>WHAT is DATA SCIENCE?</a:t>
            </a:r>
          </a:p>
        </p:txBody>
      </p:sp>
      <p:pic>
        <p:nvPicPr>
          <p:cNvPr id="333" name="main-qimg-a98a14d954c1b0e4407e191f8a5b9445.png" descr="main-qimg-a98a14d954c1b0e4407e191f8a5b94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1473200"/>
            <a:ext cx="7645400" cy="538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517" y="789038"/>
            <a:ext cx="10535916" cy="6068962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1141413" y="-67282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t>Evolution Of AI – 1950 - 2018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1"/>
          <p:cNvSpPr txBox="1">
            <a:spLocks noGrp="1"/>
          </p:cNvSpPr>
          <p:nvPr>
            <p:ph type="title"/>
          </p:nvPr>
        </p:nvSpPr>
        <p:spPr>
          <a:xfrm>
            <a:off x="1141413" y="301431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t>Big Data &amp; Exponential Growth In AI </a:t>
            </a:r>
          </a:p>
        </p:txBody>
      </p:sp>
      <p:pic>
        <p:nvPicPr>
          <p:cNvPr id="339" name="Ink 3" descr="In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0204" y="5553254"/>
            <a:ext cx="8567816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nk 4" descr="In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484" y="1537815"/>
            <a:ext cx="36001" cy="40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nk 15" descr="Ink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5965" y="1268746"/>
            <a:ext cx="8396511" cy="4095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nk 22" descr="Ink 2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66724" y="5453534"/>
            <a:ext cx="36001" cy="286561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TextBox 23"/>
          <p:cNvSpPr txBox="1"/>
          <p:nvPr/>
        </p:nvSpPr>
        <p:spPr>
          <a:xfrm>
            <a:off x="7123466" y="5796115"/>
            <a:ext cx="13642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2010</a:t>
            </a:r>
          </a:p>
        </p:txBody>
      </p:sp>
      <p:sp>
        <p:nvSpPr>
          <p:cNvPr id="344" name="TextBox 24"/>
          <p:cNvSpPr txBox="1"/>
          <p:nvPr/>
        </p:nvSpPr>
        <p:spPr>
          <a:xfrm>
            <a:off x="4262282" y="5692880"/>
            <a:ext cx="300129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Time</a:t>
            </a:r>
          </a:p>
        </p:txBody>
      </p:sp>
      <p:sp>
        <p:nvSpPr>
          <p:cNvPr id="345" name="TextBox 25"/>
          <p:cNvSpPr txBox="1"/>
          <p:nvPr/>
        </p:nvSpPr>
        <p:spPr>
          <a:xfrm rot="16200000">
            <a:off x="377170" y="3044453"/>
            <a:ext cx="1644446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Maturity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1141413" y="301430"/>
            <a:ext cx="9905998" cy="1478571"/>
          </a:xfrm>
          <a:prstGeom prst="rect">
            <a:avLst/>
          </a:prstGeom>
        </p:spPr>
        <p:txBody>
          <a:bodyPr/>
          <a:lstStyle/>
          <a:p>
            <a:r>
              <a:t>Business Transformation in AI Era</a:t>
            </a:r>
          </a:p>
        </p:txBody>
      </p:sp>
      <p:sp>
        <p:nvSpPr>
          <p:cNvPr id="348" name="Rectangle 2"/>
          <p:cNvSpPr txBox="1"/>
          <p:nvPr/>
        </p:nvSpPr>
        <p:spPr>
          <a:xfrm>
            <a:off x="1182338" y="1582340"/>
            <a:ext cx="10454139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Ecommerce</a:t>
            </a:r>
            <a:r>
              <a:t> – Recommendation systems, promotions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Banking and Finance</a:t>
            </a:r>
            <a:r>
              <a:t> – Fraud transaction, Credit Risk, share market prediction, mutual funds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Insurance </a:t>
            </a:r>
            <a:r>
              <a:t>– Policy making, dynamic pricing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Governance</a:t>
            </a:r>
            <a:r>
              <a:t> – National Security, calamities and disasters predictions, Sentiment Analysis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Politics </a:t>
            </a:r>
            <a:r>
              <a:t>– pre and exit pole prediction 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Health Care</a:t>
            </a:r>
            <a:r>
              <a:t> – Clinical Trails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Telecom </a:t>
            </a:r>
            <a:r>
              <a:t>– Network optimization, tariffs, churning detection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Digital Marketing </a:t>
            </a:r>
            <a:r>
              <a:t>– Channel optimization, dynamic pricing, COCA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Social Media</a:t>
            </a:r>
            <a:r>
              <a:t> - Friend suggestion, Vials, Ham and Spam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autonomous vehicles </a:t>
            </a:r>
            <a:r>
              <a:t>– Google Self Driving Cars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b="1"/>
              <a:t>Gaming Industry</a:t>
            </a:r>
            <a:r>
              <a:t> - xbox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WILL AI TAKE OVER HUMANS- A MYTH or a F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 AI TAKE OVER HUMANS- A MYTH or a FACT</a:t>
            </a:r>
          </a:p>
        </p:txBody>
      </p:sp>
      <p:sp>
        <p:nvSpPr>
          <p:cNvPr id="351" name="ANI (Artificial Narrow Intelligenc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ANI (Artificial Narrow Intelligence) </a:t>
            </a:r>
          </a:p>
          <a:p>
            <a:pPr marL="685800" lvl="1" indent="-228600"/>
            <a:r>
              <a:t>All progress currently have been made in this area</a:t>
            </a:r>
          </a:p>
          <a:p>
            <a:pPr marL="685800" lvl="1" indent="-228600"/>
            <a:r>
              <a:t>AI can be trained for specific tasks </a:t>
            </a:r>
          </a:p>
          <a:p>
            <a:r>
              <a:t>AGI (Artificial General Intelligence)</a:t>
            </a:r>
          </a:p>
          <a:p>
            <a:pPr marL="685800" lvl="1" indent="-228600"/>
            <a:r>
              <a:t>This is the ability to apply learning from one domain to another (transfer learning)</a:t>
            </a:r>
          </a:p>
          <a:p>
            <a:pPr marL="685800" lvl="1" indent="-228600"/>
            <a:r>
              <a:t>Open AI GPT2 is an move in this domain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099" y="-91059"/>
            <a:ext cx="9905998" cy="6949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724</Words>
  <Application>Microsoft Office PowerPoint</Application>
  <PresentationFormat>Widescreen</PresentationFormat>
  <Paragraphs>121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Gill Sans MT</vt:lpstr>
      <vt:lpstr>Times</vt:lpstr>
      <vt:lpstr>Tw Cen MT</vt:lpstr>
      <vt:lpstr>Vodafone Rg</vt:lpstr>
      <vt:lpstr>Circuit</vt:lpstr>
      <vt:lpstr>DATA ANALYTICS &amp; NLP – AN INTRODUCTION</vt:lpstr>
      <vt:lpstr>Content</vt:lpstr>
      <vt:lpstr>PowerPoint Presentation</vt:lpstr>
      <vt:lpstr>WHAT is DATA SCIENCE?</vt:lpstr>
      <vt:lpstr>Evolution Of AI – 1950 - 2018</vt:lpstr>
      <vt:lpstr>Big Data &amp; Exponential Growth In AI </vt:lpstr>
      <vt:lpstr>Business Transformation in AI Era</vt:lpstr>
      <vt:lpstr>WILL AI TAKE OVER HUMANS- A MYTH or a FACT</vt:lpstr>
      <vt:lpstr>PowerPoint Presentation</vt:lpstr>
      <vt:lpstr>Careers Growth</vt:lpstr>
      <vt:lpstr>Careers &amp; Skills</vt:lpstr>
      <vt:lpstr>Skills</vt:lpstr>
      <vt:lpstr>PowerPoint Presentation</vt:lpstr>
      <vt:lpstr>PowerPoint Presentation</vt:lpstr>
      <vt:lpstr>DATA SCIENCE FRAMEWORK 1</vt:lpstr>
      <vt:lpstr>DATA SCIENCE FRAMEWORK 2</vt:lpstr>
      <vt:lpstr>WHAT IS NLP?</vt:lpstr>
      <vt:lpstr>WHY is NLP Hard?</vt:lpstr>
      <vt:lpstr>WHY Is NLP Important to BUISNESS? </vt:lpstr>
      <vt:lpstr>NLP : Areas of APPLICATION</vt:lpstr>
      <vt:lpstr>Understanding Text: Lexical analysis </vt:lpstr>
      <vt:lpstr>Understanding Text: SYNTATIC analysis </vt:lpstr>
      <vt:lpstr>Understanding Text: Semantic analysis </vt:lpstr>
      <vt:lpstr>Bag of words</vt:lpstr>
      <vt:lpstr>ZIPF’s LAW</vt:lpstr>
      <vt:lpstr>TF-IDF (Term FREQUENCY- INVERSE DOCUMENT FREQUENCY)</vt:lpstr>
      <vt:lpstr>PowerPoint Presentation</vt:lpstr>
      <vt:lpstr>SHOWCASE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WORKSHOP</dc:title>
  <cp:lastModifiedBy>Ramachandran,Aiswarya</cp:lastModifiedBy>
  <cp:revision>21</cp:revision>
  <dcterms:modified xsi:type="dcterms:W3CDTF">2019-07-27T10:33:54Z</dcterms:modified>
</cp:coreProperties>
</file>